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4" d="100"/>
          <a:sy n="64" d="100"/>
        </p:scale>
        <p:origin x="-1336" y="-6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0CCEB778-724C-4C75-9142-D3101B9BF7FC}" type="datetimeFigureOut">
              <a:rPr lang="en-US" smtClean="0"/>
              <a:t>3/2/2026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2F19E597-A9BD-4309-A0E7-49D8C82D3510}" type="slidenum">
              <a:rPr lang="en-US" smtClean="0"/>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CCEB778-724C-4C75-9142-D3101B9BF7FC}" type="datetimeFigureOut">
              <a:rPr lang="en-US" smtClean="0"/>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19E597-A9BD-4309-A0E7-49D8C82D351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CCEB778-724C-4C75-9142-D3101B9BF7FC}" type="datetimeFigureOut">
              <a:rPr lang="en-US" smtClean="0"/>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19E597-A9BD-4309-A0E7-49D8C82D351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0CCEB778-724C-4C75-9142-D3101B9BF7FC}" type="datetimeFigureOut">
              <a:rPr lang="en-US" smtClean="0"/>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19E597-A9BD-4309-A0E7-49D8C82D3510}" type="slidenum">
              <a:rPr lang="en-US" smtClean="0"/>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CCEB778-724C-4C75-9142-D3101B9BF7FC}" type="datetimeFigureOut">
              <a:rPr lang="en-US" smtClean="0"/>
              <a:t>3/2/2026</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2F19E597-A9BD-4309-A0E7-49D8C82D3510}"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0CCEB778-724C-4C75-9142-D3101B9BF7FC}" type="datetimeFigureOut">
              <a:rPr lang="en-US" smtClean="0"/>
              <a:t>3/2/2026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19E597-A9BD-4309-A0E7-49D8C82D3510}" type="slidenum">
              <a:rPr lang="en-US" smtClean="0"/>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0CCEB778-724C-4C75-9142-D3101B9BF7FC}" type="datetimeFigureOut">
              <a:rPr lang="en-US" smtClean="0"/>
              <a:t>3/2/2026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F19E597-A9BD-4309-A0E7-49D8C82D3510}" type="slidenum">
              <a:rPr lang="en-US" smtClean="0"/>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CCEB778-724C-4C75-9142-D3101B9BF7FC}" type="datetimeFigureOut">
              <a:rPr lang="en-US" smtClean="0"/>
              <a:t>3/2/2026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F19E597-A9BD-4309-A0E7-49D8C82D351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CEB778-724C-4C75-9142-D3101B9BF7FC}" type="datetimeFigureOut">
              <a:rPr lang="en-US" smtClean="0"/>
              <a:t>3/2/2026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F19E597-A9BD-4309-A0E7-49D8C82D351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CCEB778-724C-4C75-9142-D3101B9BF7FC}" type="datetimeFigureOut">
              <a:rPr lang="en-US" smtClean="0"/>
              <a:t>3/2/2026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19E597-A9BD-4309-A0E7-49D8C82D3510}" type="slidenum">
              <a:rPr lang="en-US" smtClean="0"/>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CCEB778-724C-4C75-9142-D3101B9BF7FC}" type="datetimeFigureOut">
              <a:rPr lang="en-US" smtClean="0"/>
              <a:t>3/2/2026</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2F19E597-A9BD-4309-A0E7-49D8C82D3510}" type="slidenum">
              <a:rPr lang="en-US" smtClean="0"/>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0CCEB778-724C-4C75-9142-D3101B9BF7FC}" type="datetimeFigureOut">
              <a:rPr lang="en-US" smtClean="0"/>
              <a:t>3/2/2026</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2F19E597-A9BD-4309-A0E7-49D8C82D351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a:p>
        </p:txBody>
      </p:sp>
      <p:sp>
        <p:nvSpPr>
          <p:cNvPr id="2" name="Title 1"/>
          <p:cNvSpPr>
            <a:spLocks noGrp="1"/>
          </p:cNvSpPr>
          <p:nvPr>
            <p:ph type="ctrTitle"/>
          </p:nvPr>
        </p:nvSpPr>
        <p:spPr/>
        <p:txBody>
          <a:bodyPr/>
          <a:lstStyle/>
          <a:p>
            <a:r>
              <a:rPr lang="en-US" b="1" dirty="0" smtClean="0"/>
              <a:t>Autonomous and Accommodating Transactions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Autonomous and Accommodating Transactions</a:t>
            </a:r>
            <a:endParaRPr lang="en-US" dirty="0"/>
          </a:p>
        </p:txBody>
      </p:sp>
      <p:sp>
        <p:nvSpPr>
          <p:cNvPr id="3" name="Content Placeholder 2"/>
          <p:cNvSpPr>
            <a:spLocks noGrp="1"/>
          </p:cNvSpPr>
          <p:nvPr>
            <p:ph sz="quarter" idx="1"/>
          </p:nvPr>
        </p:nvSpPr>
        <p:spPr/>
        <p:txBody>
          <a:bodyPr>
            <a:normAutofit/>
          </a:bodyPr>
          <a:lstStyle/>
          <a:p>
            <a:pPr algn="just" fontAlgn="base">
              <a:buNone/>
            </a:pPr>
            <a:r>
              <a:rPr lang="en-US" dirty="0" smtClean="0"/>
              <a:t>The </a:t>
            </a:r>
            <a:r>
              <a:rPr lang="en-US" dirty="0"/>
              <a:t>transaction made in the Balance of Payments can be categorized into two parts: Autonomous Transactions and Accommodating Transactions.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Autonomous Transactions</a:t>
            </a:r>
            <a:endParaRPr lang="en-US" dirty="0"/>
          </a:p>
        </p:txBody>
      </p:sp>
      <p:sp>
        <p:nvSpPr>
          <p:cNvPr id="3" name="Content Placeholder 2"/>
          <p:cNvSpPr>
            <a:spLocks noGrp="1"/>
          </p:cNvSpPr>
          <p:nvPr>
            <p:ph sz="quarter" idx="1"/>
          </p:nvPr>
        </p:nvSpPr>
        <p:spPr/>
        <p:txBody>
          <a:bodyPr>
            <a:normAutofit fontScale="55000" lnSpcReduction="20000"/>
          </a:bodyPr>
          <a:lstStyle/>
          <a:p>
            <a:pPr algn="just" fontAlgn="base">
              <a:buNone/>
            </a:pPr>
            <a:r>
              <a:rPr lang="en-US" dirty="0" smtClean="0"/>
              <a:t>These are economic transactions that are made to earn profits, not to bridge the gap in the </a:t>
            </a:r>
            <a:r>
              <a:rPr lang="en-US" dirty="0" err="1" smtClean="0"/>
              <a:t>BoP</a:t>
            </a:r>
            <a:r>
              <a:rPr lang="en-US" dirty="0" smtClean="0"/>
              <a:t>. In simple words, sometimes there are situations when there is a </a:t>
            </a:r>
            <a:r>
              <a:rPr lang="en-US" dirty="0" err="1" smtClean="0"/>
              <a:t>BoP</a:t>
            </a:r>
            <a:r>
              <a:rPr lang="en-US" dirty="0" smtClean="0"/>
              <a:t> deficit in that case the government has to make certain transactions to correct it, but the autonomous transactions are not made for that purpose. The purpose here is to maximize profits.</a:t>
            </a:r>
          </a:p>
          <a:p>
            <a:pPr algn="just" fontAlgn="base"/>
            <a:r>
              <a:rPr lang="en-US" dirty="0" smtClean="0"/>
              <a:t>Thus, it can be said that these transactions are independent of </a:t>
            </a:r>
            <a:r>
              <a:rPr lang="en-US" dirty="0" err="1" smtClean="0"/>
              <a:t>BoP</a:t>
            </a:r>
            <a:r>
              <a:rPr lang="en-US" dirty="0" smtClean="0"/>
              <a:t>. </a:t>
            </a:r>
          </a:p>
          <a:p>
            <a:pPr algn="just" fontAlgn="base"/>
            <a:r>
              <a:rPr lang="en-US" dirty="0" smtClean="0"/>
              <a:t>These transactions are also called "above the lines", as they are made to earn profit.</a:t>
            </a:r>
          </a:p>
          <a:p>
            <a:pPr algn="just" fontAlgn="base"/>
            <a:r>
              <a:rPr lang="en-US" dirty="0" smtClean="0"/>
              <a:t>These transactions can be made by the private sector and the government.</a:t>
            </a:r>
          </a:p>
          <a:p>
            <a:pPr algn="just" fontAlgn="base">
              <a:buNone/>
            </a:pPr>
            <a:r>
              <a:rPr lang="en-US" dirty="0" smtClean="0"/>
              <a:t>Depending on the type of transaction, autonomous transactions occur on both current and capital accounts. In the case of the current account, merchandise imports and exports are autonomous items and in the capital account receipts and payments of long-term loan taken or provided by private individuals comes under autonomous items.</a:t>
            </a:r>
          </a:p>
          <a:p>
            <a:pPr algn="just" fontAlgn="base">
              <a:buNone/>
            </a:pPr>
            <a:r>
              <a:rPr lang="en-US" dirty="0" smtClean="0"/>
              <a:t>When the autonomous receipts exceed the payments, the </a:t>
            </a:r>
            <a:r>
              <a:rPr lang="en-US" dirty="0" err="1" smtClean="0"/>
              <a:t>BoP</a:t>
            </a:r>
            <a:r>
              <a:rPr lang="en-US" dirty="0" smtClean="0"/>
              <a:t> balance is considered to be in surplus. When autonomous payments exceed receipts, the </a:t>
            </a:r>
            <a:r>
              <a:rPr lang="en-US" dirty="0" err="1" smtClean="0"/>
              <a:t>BoP</a:t>
            </a:r>
            <a:r>
              <a:rPr lang="en-US" dirty="0" smtClean="0"/>
              <a:t> is considered to be in deficit. </a:t>
            </a:r>
          </a:p>
          <a:p>
            <a:pPr algn="just" fontAlgn="base">
              <a:buNone/>
            </a:pPr>
            <a:r>
              <a:rPr lang="en-US" b="1" dirty="0" smtClean="0"/>
              <a:t>Example</a:t>
            </a:r>
            <a:r>
              <a:rPr lang="en-US" i="1" dirty="0" smtClean="0"/>
              <a:t>: If</a:t>
            </a:r>
            <a:r>
              <a:rPr lang="en-US" dirty="0" smtClean="0"/>
              <a:t> a Multinational Company (MNC) makes Foreign Direct Investment (FDI) in our country, the main purpose behind this is to earn profit. This transaction is not made to correct the balance and is independent of </a:t>
            </a:r>
            <a:r>
              <a:rPr lang="en-US" dirty="0" err="1" smtClean="0"/>
              <a:t>BoP</a:t>
            </a:r>
            <a:r>
              <a:rPr lang="en-US" dirty="0" smtClean="0"/>
              <a:t>.</a:t>
            </a:r>
          </a:p>
          <a:p>
            <a:pPr algn="just" fontAlgn="base"/>
            <a:r>
              <a:rPr lang="en-US" dirty="0" smtClean="0"/>
              <a:t>The main autonomous items are as follows:</a:t>
            </a:r>
          </a:p>
          <a:p>
            <a:pPr algn="just" fontAlgn="base"/>
            <a:r>
              <a:rPr lang="en-US" dirty="0" smtClean="0"/>
              <a:t>Trade in Goods and Services</a:t>
            </a:r>
          </a:p>
          <a:p>
            <a:pPr algn="just" fontAlgn="base"/>
            <a:r>
              <a:rPr lang="en-US" dirty="0" smtClean="0"/>
              <a:t>One-sided Transactions</a:t>
            </a:r>
          </a:p>
          <a:p>
            <a:pPr algn="just" fontAlgn="base"/>
            <a:r>
              <a:rPr lang="en-US" dirty="0" smtClean="0"/>
              <a:t>Capital Transfers</a:t>
            </a:r>
          </a:p>
          <a:p>
            <a:pPr algn="just">
              <a:buNone/>
            </a:pPr>
            <a:endParaRPr lang="en-US" dirty="0" smtClean="0"/>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Accommodating Transactions </a:t>
            </a:r>
            <a:endParaRPr lang="en-US" dirty="0"/>
          </a:p>
        </p:txBody>
      </p:sp>
      <p:sp>
        <p:nvSpPr>
          <p:cNvPr id="3" name="Content Placeholder 2"/>
          <p:cNvSpPr>
            <a:spLocks noGrp="1"/>
          </p:cNvSpPr>
          <p:nvPr>
            <p:ph sz="quarter" idx="1"/>
          </p:nvPr>
        </p:nvSpPr>
        <p:spPr/>
        <p:txBody>
          <a:bodyPr>
            <a:normAutofit fontScale="55000" lnSpcReduction="20000"/>
          </a:bodyPr>
          <a:lstStyle/>
          <a:p>
            <a:pPr algn="just" fontAlgn="base">
              <a:buNone/>
            </a:pPr>
            <a:r>
              <a:rPr lang="en-US" dirty="0" smtClean="0"/>
              <a:t>These </a:t>
            </a:r>
            <a:r>
              <a:rPr lang="en-US" dirty="0"/>
              <a:t>are economic transactions that are made to bridge the gap in the </a:t>
            </a:r>
            <a:r>
              <a:rPr lang="en-US" dirty="0" err="1"/>
              <a:t>BoP</a:t>
            </a:r>
            <a:r>
              <a:rPr lang="en-US" dirty="0"/>
              <a:t>. In simple words, sometimes there are situations when there is a </a:t>
            </a:r>
            <a:r>
              <a:rPr lang="en-US" dirty="0" err="1"/>
              <a:t>BoP</a:t>
            </a:r>
            <a:r>
              <a:rPr lang="en-US" dirty="0"/>
              <a:t> deficit in that case the government has to make certain transactions to correct the </a:t>
            </a:r>
            <a:r>
              <a:rPr lang="en-US" dirty="0" err="1"/>
              <a:t>BoP</a:t>
            </a:r>
            <a:r>
              <a:rPr lang="en-US" dirty="0"/>
              <a:t>, these transactions are called </a:t>
            </a:r>
            <a:r>
              <a:rPr lang="en-US" b="1" dirty="0"/>
              <a:t>accommodating transactions.</a:t>
            </a:r>
            <a:r>
              <a:rPr lang="en-US" dirty="0"/>
              <a:t> Thus, it is undertaken to establish the balance of payments identity.</a:t>
            </a:r>
          </a:p>
          <a:p>
            <a:pPr algn="just" fontAlgn="base">
              <a:buNone/>
            </a:pPr>
            <a:r>
              <a:rPr lang="en-US" dirty="0"/>
              <a:t>It can be said that these transactions are dependent on </a:t>
            </a:r>
            <a:r>
              <a:rPr lang="en-US" dirty="0" err="1"/>
              <a:t>BoP</a:t>
            </a:r>
            <a:r>
              <a:rPr lang="en-US" dirty="0"/>
              <a:t>. It means that these are based on the state of </a:t>
            </a:r>
            <a:r>
              <a:rPr lang="en-US" dirty="0" err="1"/>
              <a:t>BoP</a:t>
            </a:r>
            <a:r>
              <a:rPr lang="en-US" dirty="0"/>
              <a:t> and not made for the profit motive.</a:t>
            </a:r>
          </a:p>
          <a:p>
            <a:pPr algn="just" fontAlgn="base">
              <a:buNone/>
            </a:pPr>
            <a:r>
              <a:rPr lang="en-US" dirty="0"/>
              <a:t>These transactions are undertaken as the result of autonomous transactions, this means that it is made to correct the disequilibrium caused by the autonomous transactions. Thus, it is also called </a:t>
            </a:r>
            <a:r>
              <a:rPr lang="en-US" b="1" dirty="0"/>
              <a:t>"below the lines"</a:t>
            </a:r>
            <a:r>
              <a:rPr lang="en-US" dirty="0"/>
              <a:t>.</a:t>
            </a:r>
          </a:p>
          <a:p>
            <a:pPr algn="just" fontAlgn="base">
              <a:buNone/>
            </a:pPr>
            <a:r>
              <a:rPr lang="en-US" dirty="0"/>
              <a:t>These transactions can only be made by the country's government.</a:t>
            </a:r>
          </a:p>
          <a:p>
            <a:pPr algn="just" fontAlgn="base"/>
            <a:r>
              <a:rPr lang="en-US" dirty="0"/>
              <a:t>Autonomous transactions take place on capital accounts. It can take place in the form of borrowings from international institutions and official foreign reserves of the country.</a:t>
            </a:r>
          </a:p>
          <a:p>
            <a:pPr algn="just" fontAlgn="base"/>
            <a:r>
              <a:rPr lang="en-US" dirty="0"/>
              <a:t>It must be noted that there is no movement of goods and services across the borders in this case. It takes place by the movement of official reserves of the country.</a:t>
            </a:r>
          </a:p>
          <a:p>
            <a:pPr algn="just" fontAlgn="base">
              <a:buNone/>
            </a:pPr>
            <a:r>
              <a:rPr lang="en-US" b="1" dirty="0"/>
              <a:t>Example</a:t>
            </a:r>
            <a:r>
              <a:rPr lang="en-US" dirty="0"/>
              <a:t>: If there arises a deficit in the </a:t>
            </a:r>
            <a:r>
              <a:rPr lang="en-US" dirty="0" err="1"/>
              <a:t>BoP</a:t>
            </a:r>
            <a:r>
              <a:rPr lang="en-US" dirty="0"/>
              <a:t>, then it is corrected by the borrowings from the outside world.</a:t>
            </a:r>
          </a:p>
          <a:p>
            <a:pPr algn="just" fontAlgn="base"/>
            <a:r>
              <a:rPr lang="en-US" dirty="0"/>
              <a:t>The main accommodating items are as follows:</a:t>
            </a:r>
          </a:p>
          <a:p>
            <a:pPr algn="just" fontAlgn="base"/>
            <a:r>
              <a:rPr lang="en-US" dirty="0"/>
              <a:t>Borrowing of government from the International Monetary Fund (IMF) or other Foreign Financial Institutions</a:t>
            </a:r>
          </a:p>
          <a:p>
            <a:pPr algn="just" fontAlgn="base"/>
            <a:r>
              <a:rPr lang="en-US" dirty="0"/>
              <a:t>Foreign Exchange Reserves</a:t>
            </a:r>
          </a:p>
          <a:p>
            <a:pPr algn="just">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Autonomous </a:t>
            </a:r>
            <a:r>
              <a:rPr lang="en-US" b="1" dirty="0" smtClean="0"/>
              <a:t>Items </a:t>
            </a:r>
            <a:r>
              <a:rPr lang="en-US" b="1" dirty="0" err="1" smtClean="0"/>
              <a:t>vs</a:t>
            </a:r>
            <a:r>
              <a:rPr lang="en-US" b="1" dirty="0" smtClean="0"/>
              <a:t> Accommodating Items </a:t>
            </a:r>
            <a:endParaRPr lang="en-US" dirty="0"/>
          </a:p>
        </p:txBody>
      </p:sp>
      <p:pic>
        <p:nvPicPr>
          <p:cNvPr id="4" name="Content Placeholder 3" descr="Screenshot 2026-03-02 140913.png"/>
          <p:cNvPicPr>
            <a:picLocks noGrp="1" noChangeAspect="1"/>
          </p:cNvPicPr>
          <p:nvPr>
            <p:ph sz="quarter" idx="1"/>
          </p:nvPr>
        </p:nvPicPr>
        <p:blipFill>
          <a:blip r:embed="rId2"/>
          <a:stretch>
            <a:fillRect/>
          </a:stretch>
        </p:blipFill>
        <p:spPr>
          <a:xfrm>
            <a:off x="1118695" y="1447800"/>
            <a:ext cx="7363810" cy="4572000"/>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pPr algn="just">
              <a:buNone/>
            </a:pPr>
            <a:r>
              <a:rPr lang="en-US" dirty="0" smtClean="0"/>
              <a:t>While preparing the Balance of the Payment account, it must be ensured that the </a:t>
            </a:r>
            <a:r>
              <a:rPr lang="en-US" dirty="0" err="1" smtClean="0"/>
              <a:t>BoP</a:t>
            </a:r>
            <a:r>
              <a:rPr lang="en-US" dirty="0" smtClean="0"/>
              <a:t> balances, i.e., all the credit items are equal to the debit items. But when international transactions are not recorded accurately, there arise some errors and omissions in </a:t>
            </a:r>
            <a:r>
              <a:rPr lang="en-US" dirty="0" err="1" smtClean="0"/>
              <a:t>BoP</a:t>
            </a:r>
            <a:r>
              <a:rPr lang="en-US" dirty="0" smtClean="0"/>
              <a:t>.</a:t>
            </a:r>
            <a:br>
              <a:rPr lang="en-US" dirty="0" smtClean="0"/>
            </a:br>
            <a:r>
              <a:rPr lang="en-US" b="1" i="1" dirty="0" smtClean="0"/>
              <a:t>For example,</a:t>
            </a:r>
            <a:r>
              <a:rPr lang="en-US" dirty="0" smtClean="0"/>
              <a:t> there is an error in converting the price of one currency into another currency, i.e., conversion of dollars into rupees. The error may arise due to compiling or collecting the data from different sources. Thus, there is a need to understand these errors and the reasons for these errors and omissions.</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TotalTime>
  <Words>216</Words>
  <Application>Microsoft Office PowerPoint</Application>
  <PresentationFormat>On-screen Show (4:3)</PresentationFormat>
  <Paragraphs>28</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Equity</vt:lpstr>
      <vt:lpstr>Autonomous and Accommodating Transactions</vt:lpstr>
      <vt:lpstr>Autonomous and Accommodating Transactions</vt:lpstr>
      <vt:lpstr>Autonomous Transactions</vt:lpstr>
      <vt:lpstr>Accommodating Transactions </vt:lpstr>
      <vt:lpstr>Autonomous Items vs Accommodating Items </vt:lpstr>
      <vt:lpstr>Slide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Autonomous and Accommodating Transactions</dc:title>
  <dc:creator>Hp</dc:creator>
  <cp:lastModifiedBy>Hp</cp:lastModifiedBy>
  <cp:revision>2</cp:revision>
  <dcterms:created xsi:type="dcterms:W3CDTF">2026-03-02T08:37:35Z</dcterms:created>
  <dcterms:modified xsi:type="dcterms:W3CDTF">2026-03-02T08:40:07Z</dcterms:modified>
</cp:coreProperties>
</file>